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7" r:id="rId2"/>
    <p:sldId id="274" r:id="rId3"/>
    <p:sldId id="279" r:id="rId4"/>
    <p:sldId id="268" r:id="rId5"/>
    <p:sldId id="281" r:id="rId6"/>
    <p:sldId id="280" r:id="rId7"/>
    <p:sldId id="282" r:id="rId8"/>
    <p:sldId id="283" r:id="rId9"/>
    <p:sldId id="284" r:id="rId10"/>
    <p:sldId id="269" r:id="rId11"/>
    <p:sldId id="286" r:id="rId12"/>
    <p:sldId id="287" r:id="rId13"/>
    <p:sldId id="288" r:id="rId14"/>
    <p:sldId id="289" r:id="rId15"/>
    <p:sldId id="273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3D3"/>
    <a:srgbClr val="A5A5A5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68FDB8-1396-42DA-91A0-31DAB88F65B0}" v="2" dt="2022-11-22T10:12:44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47" autoAdjust="0"/>
  </p:normalViewPr>
  <p:slideViewPr>
    <p:cSldViewPr snapToGrid="0">
      <p:cViewPr varScale="1">
        <p:scale>
          <a:sx n="77" d="100"/>
          <a:sy n="77" d="100"/>
        </p:scale>
        <p:origin x="22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4D58F-F882-44DC-BDFE-01C2D2AF6BAE}" type="datetimeFigureOut">
              <a:rPr lang="fr-CH" smtClean="0"/>
              <a:t>26.11.2022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4CF59-CCDE-4CDC-8B79-8B1E4BF40911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85894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LAURE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https://bpifrance-creation.fr/</a:t>
            </a:r>
            <a:r>
              <a:rPr lang="fr-CH" dirty="0" err="1"/>
              <a:t>encyclopedie</a:t>
            </a:r>
            <a:r>
              <a:rPr lang="fr-CH" dirty="0"/>
              <a:t>/porteur-projet-</a:t>
            </a:r>
            <a:r>
              <a:rPr lang="fr-CH" dirty="0" err="1"/>
              <a:t>preparation</a:t>
            </a:r>
            <a:r>
              <a:rPr lang="fr-CH" dirty="0"/>
              <a:t>-droits-obligations/</a:t>
            </a:r>
            <a:r>
              <a:rPr lang="fr-CH" dirty="0" err="1"/>
              <a:t>preparation</a:t>
            </a:r>
            <a:r>
              <a:rPr lang="fr-CH" dirty="0"/>
              <a:t>/plan-type-pitch-présenter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r>
              <a:rPr lang="fr-CH" dirty="0"/>
              <a:t>Qui nous sommes?</a:t>
            </a:r>
          </a:p>
          <a:p>
            <a:r>
              <a:rPr lang="fr-CH" b="1" u="sng" dirty="0"/>
              <a:t>Présentation de l’équipe: étudiantes à la HE-arc</a:t>
            </a:r>
          </a:p>
          <a:p>
            <a:r>
              <a:rPr lang="fr-CH" dirty="0"/>
              <a:t>1. Gisela Cerron</a:t>
            </a:r>
          </a:p>
          <a:p>
            <a:pPr lvl="1"/>
            <a:r>
              <a:rPr lang="fr-CH" dirty="0"/>
              <a:t>Conception ergonomique et design , dire que c’est pour mon TB</a:t>
            </a:r>
          </a:p>
          <a:p>
            <a:endParaRPr lang="fr-CH" b="1" u="sng" dirty="0"/>
          </a:p>
          <a:p>
            <a:r>
              <a:rPr lang="fr-CH" dirty="0"/>
              <a:t>2. Laure Würgler</a:t>
            </a:r>
          </a:p>
          <a:p>
            <a:pPr lvl="1"/>
            <a:r>
              <a:rPr lang="fr-CH" dirty="0"/>
              <a:t>Informaticienne</a:t>
            </a:r>
          </a:p>
          <a:p>
            <a:pPr lvl="1"/>
            <a:r>
              <a:rPr lang="fr-CH" dirty="0"/>
              <a:t>Microtechnique et électronique médicale, dire que c’est pour son TB de 2022</a:t>
            </a:r>
          </a:p>
          <a:p>
            <a:endParaRPr lang="fr-CH" dirty="0"/>
          </a:p>
          <a:p>
            <a:endParaRPr lang="fr-CH" dirty="0"/>
          </a:p>
          <a:p>
            <a:r>
              <a:rPr lang="fr-CH" dirty="0"/>
              <a:t>----</a:t>
            </a:r>
          </a:p>
          <a:p>
            <a:r>
              <a:rPr lang="fr-CH" b="0" i="1" dirty="0">
                <a:solidFill>
                  <a:srgbClr val="333132"/>
                </a:solidFill>
                <a:effectLst/>
                <a:latin typeface="roboto-regular"/>
              </a:rPr>
              <a:t>l'expérience et la compétence qui font sens avec votre projet.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6AE3-FD58-4DDE-AAB0-A9001C9C61E5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4975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LAURE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https://bpifrance-creation.fr/</a:t>
            </a:r>
            <a:r>
              <a:rPr lang="fr-CH" dirty="0" err="1"/>
              <a:t>encyclopedie</a:t>
            </a:r>
            <a:r>
              <a:rPr lang="fr-CH" dirty="0"/>
              <a:t>/porteur-projet-</a:t>
            </a:r>
            <a:r>
              <a:rPr lang="fr-CH" dirty="0" err="1"/>
              <a:t>preparation</a:t>
            </a:r>
            <a:r>
              <a:rPr lang="fr-CH" dirty="0"/>
              <a:t>-droits-obligations/</a:t>
            </a:r>
            <a:r>
              <a:rPr lang="fr-CH" dirty="0" err="1"/>
              <a:t>preparation</a:t>
            </a:r>
            <a:r>
              <a:rPr lang="fr-CH" dirty="0"/>
              <a:t>/plan-type-pitch-présenter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H" dirty="0"/>
          </a:p>
          <a:p>
            <a:r>
              <a:rPr lang="fr-CH" dirty="0"/>
              <a:t>Qui nous sommes?</a:t>
            </a:r>
          </a:p>
          <a:p>
            <a:r>
              <a:rPr lang="fr-CH" b="1" u="sng" dirty="0"/>
              <a:t>Présentation de l’équipe: étudiantes à la HE-arc</a:t>
            </a:r>
          </a:p>
          <a:p>
            <a:r>
              <a:rPr lang="fr-CH" dirty="0"/>
              <a:t>1. Gisela Cerron</a:t>
            </a:r>
          </a:p>
          <a:p>
            <a:pPr lvl="1"/>
            <a:r>
              <a:rPr lang="fr-CH" dirty="0"/>
              <a:t>Conception ergonomique et design , dire que c’est pour mon TB</a:t>
            </a:r>
          </a:p>
          <a:p>
            <a:endParaRPr lang="fr-CH" b="1" u="sng" dirty="0"/>
          </a:p>
          <a:p>
            <a:r>
              <a:rPr lang="fr-CH" dirty="0"/>
              <a:t>2. Laure Würgler</a:t>
            </a:r>
          </a:p>
          <a:p>
            <a:pPr lvl="1"/>
            <a:r>
              <a:rPr lang="fr-CH" dirty="0"/>
              <a:t>Informaticienne</a:t>
            </a:r>
          </a:p>
          <a:p>
            <a:pPr lvl="1"/>
            <a:r>
              <a:rPr lang="fr-CH" dirty="0"/>
              <a:t>Microtechnique et électronique médicale, dire que c’est pour son TB de 2022</a:t>
            </a:r>
          </a:p>
          <a:p>
            <a:endParaRPr lang="fr-CH" dirty="0"/>
          </a:p>
          <a:p>
            <a:endParaRPr lang="fr-CH" dirty="0"/>
          </a:p>
          <a:p>
            <a:r>
              <a:rPr lang="fr-CH" dirty="0"/>
              <a:t>----</a:t>
            </a:r>
          </a:p>
          <a:p>
            <a:r>
              <a:rPr lang="fr-CH" b="0" i="1" dirty="0">
                <a:solidFill>
                  <a:srgbClr val="333132"/>
                </a:solidFill>
                <a:effectLst/>
                <a:latin typeface="roboto-regular"/>
              </a:rPr>
              <a:t>l'expérience et la compétence qui font sens avec votre projet.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6AE3-FD58-4DDE-AAB0-A9001C9C61E5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05505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955A6-850F-FC81-8AF4-8992C0C79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FE606-A35B-3C4B-23CF-BB3757443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B58AB-9CD3-88AE-F300-E04AC1DB3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F7B33-61B4-51B3-8DCC-709858427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FF3C4-236E-BEDB-9FE5-134B6B169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51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7649E-988E-FAA0-A208-9C44A9B9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35D63-EC60-A821-3AF1-335F3483F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9ABAA-C3DD-8571-B356-7ACCBD23C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9C980-91C5-B558-D911-638BE2A7F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82032-70D1-DCD5-6AB3-AC9786ED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03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992C2-7920-A34A-AF14-697B7B8EAD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9C9D7-0096-6A89-15C1-D71AB3650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F2B13-EF3D-BBF9-4754-269D9C730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17EEC-2B69-F41C-114F-82241560C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486AF-653E-DE10-9571-7951929A0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47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E8038-9BA1-6605-43BF-D61C5559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C82C6-387B-5A98-E4DA-107BFC647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AF2AD-EB3E-A523-06B5-DA1DEFB8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061B1-F92E-FFE3-1728-C75B333D6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E6E6A-0D60-BA84-047C-EAE9F256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2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B25E-1DAE-2925-786A-617B0197E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9EDB4-6A29-4C1B-7B8B-A417CEDA7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33696-A7BD-638E-462B-6241161B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AAA76-A639-2D7A-0B57-68F546D8B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B814D-6BE0-0134-9B18-853CED3BE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30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C8AE-2DBF-1D99-DC2A-23BADBBDF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3D1F7-61F4-0EC8-1A96-C583FAB821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573FD-4419-210B-CE2C-2D6EFBE75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50257-C62B-E0CA-9793-8FBE9BD46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E9A5B-D3C1-884D-1C5A-1D83E8707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E1476-CEA3-DA9B-B371-126F989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67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597B1-8F7A-379C-E04D-63929AC4D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C37D6-F8EC-DB9E-97E8-4FEF2CADC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4793A-B799-5A1D-28CB-9E826DE5F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1DF2B-2E5F-58E8-79E5-B5E0AEE82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EE3D14-B325-1246-3AE4-6F7A83CE91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D86B5-8FA2-09E3-ADD0-A3C33AEF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C390F-02CD-88AA-F1A4-3CDBAD8C7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022818-5584-6EBA-6840-C857C0A6D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6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B7BF3-15D0-CFD8-DF3C-272CF052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BA87FF-0CD6-3C43-B2E6-996AA74FC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C9CB4-0376-8F36-CD45-7AD6EEDD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25CB6-FE77-6EB6-8D67-7C7FE587F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7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444B06-5C09-22F7-0F0E-FA345CC86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54694-A503-FA0C-DB6F-18E9068B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92285-B604-FF15-59C4-9506F21F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01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BCDE-F32C-4B44-6FD2-BA96CA951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1637C-A57A-AF7D-8CE4-185CB8779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39CD9-3228-36B3-8CB2-7CF7BD375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EC657-7285-939B-C833-6D00F5C0D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83DE1-FE19-A962-514F-434B78BB4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DCE82-E093-03BF-3D80-D295072A0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12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4320-B7E5-7986-22A8-ED238240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4826FA-23D4-A1BD-4432-6E192A8316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2B80F-1AF6-D214-4DCD-12F92409D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171457-AC61-809D-8B4F-BAC4469FF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34372-F424-4AB3-A24B-2B71C4C5D82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3EE3C-C0D1-C479-190E-AF2A6A6F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B0D34-2EC5-8E2D-F0B1-F61B2CD5D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6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41B495-6C95-EDE5-46E8-6D216B71D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DE282-B0C6-07F7-B1CD-1FA02F550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3FCE6-DEA8-6186-F49A-1395908AE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34372-F424-4AB3-A24B-2B71C4C5D82A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8658D-E553-7754-7629-08DC7FB2B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B3FC1-E891-BE03-FEE2-6AE65462C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746A2-64ED-4452-AD8C-872B74AA1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5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extérieur, nature, rive&#10;&#10;Description générée automatiquement">
            <a:extLst>
              <a:ext uri="{FF2B5EF4-FFF2-40B4-BE49-F238E27FC236}">
                <a16:creationId xmlns:a16="http://schemas.microsoft.com/office/drawing/2014/main" id="{A1792F80-21A4-349C-3715-ED928AB2A4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0"/>
          <a:stretch/>
        </p:blipFill>
        <p:spPr>
          <a:xfrm>
            <a:off x="0" y="-101600"/>
            <a:ext cx="12192000" cy="69445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ED6E65-96EB-79EA-7A92-9BA1778E50FF}"/>
              </a:ext>
            </a:extLst>
          </p:cNvPr>
          <p:cNvSpPr/>
          <p:nvPr/>
        </p:nvSpPr>
        <p:spPr>
          <a:xfrm>
            <a:off x="0" y="4886960"/>
            <a:ext cx="4185920" cy="1574800"/>
          </a:xfrm>
          <a:prstGeom prst="rect">
            <a:avLst/>
          </a:prstGeom>
          <a:solidFill>
            <a:srgbClr val="A5A5A5">
              <a:alpha val="1803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61697" y="2290065"/>
            <a:ext cx="11462980" cy="1251711"/>
          </a:xfrm>
        </p:spPr>
        <p:txBody>
          <a:bodyPr>
            <a:normAutofit/>
          </a:bodyPr>
          <a:lstStyle/>
          <a:p>
            <a:pPr algn="l"/>
            <a:r>
              <a:rPr lang="nb-NO" sz="32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Oseanografisk instrumentering og biotelemetri</a:t>
            </a:r>
            <a:br>
              <a:rPr lang="fr-CH" sz="3200" b="1">
                <a:solidFill>
                  <a:schemeClr val="bg1">
                    <a:lumMod val="9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</a:br>
            <a:endParaRPr lang="fr-CH" sz="3200" b="1" dirty="0">
              <a:solidFill>
                <a:schemeClr val="bg1">
                  <a:lumMod val="9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64897" y="5090161"/>
            <a:ext cx="9144000" cy="517953"/>
          </a:xfrm>
        </p:spPr>
        <p:txBody>
          <a:bodyPr>
            <a:normAutofit/>
          </a:bodyPr>
          <a:lstStyle/>
          <a:p>
            <a:pPr algn="l"/>
            <a:r>
              <a:rPr lang="nb-NO" sz="24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TTK15  </a:t>
            </a:r>
            <a:r>
              <a:rPr lang="fr-CH" sz="1800">
                <a:solidFill>
                  <a:schemeClr val="bg1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November 2022</a:t>
            </a:r>
            <a:endParaRPr lang="fr-CH" sz="1800" dirty="0">
              <a:solidFill>
                <a:schemeClr val="bg1">
                  <a:lumMod val="7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BF0B9632-BF31-4417-ACF9-2933EFFA7CB8}"/>
              </a:ext>
            </a:extLst>
          </p:cNvPr>
          <p:cNvSpPr txBox="1">
            <a:spLocks/>
          </p:cNvSpPr>
          <p:nvPr/>
        </p:nvSpPr>
        <p:spPr>
          <a:xfrm>
            <a:off x="564897" y="5660414"/>
            <a:ext cx="9144000" cy="90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b-NO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Andreas Hølleland</a:t>
            </a:r>
            <a:br>
              <a:rPr lang="fr-CH" sz="1800" b="1" dirty="0">
                <a:solidFill>
                  <a:schemeClr val="bg1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fr-CH" sz="1400" b="1" dirty="0" err="1">
                <a:solidFill>
                  <a:schemeClr val="bg1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MSc</a:t>
            </a:r>
            <a:r>
              <a:rPr lang="fr-CH" sz="1400" b="1" dirty="0">
                <a:solidFill>
                  <a:schemeClr val="bg1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. Embedded </a:t>
            </a:r>
            <a:r>
              <a:rPr lang="fr-CH" sz="1400" b="1" dirty="0" err="1">
                <a:solidFill>
                  <a:schemeClr val="bg1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Computing</a:t>
            </a:r>
            <a:r>
              <a:rPr lang="fr-CH" sz="1400" b="1" dirty="0">
                <a:solidFill>
                  <a:schemeClr val="bg1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CH" sz="1400" b="1" dirty="0" err="1">
                <a:solidFill>
                  <a:schemeClr val="bg1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Systems</a:t>
            </a:r>
            <a:endParaRPr lang="nb-NO" sz="14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981FE7B-9FFF-4D44-BA1D-40A1C0F09319}"/>
              </a:ext>
            </a:extLst>
          </p:cNvPr>
          <p:cNvCxnSpPr>
            <a:cxnSpLocks/>
          </p:cNvCxnSpPr>
          <p:nvPr/>
        </p:nvCxnSpPr>
        <p:spPr>
          <a:xfrm>
            <a:off x="91440" y="5625547"/>
            <a:ext cx="3749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721C630-D194-408E-B7AF-DB906E737489}"/>
              </a:ext>
            </a:extLst>
          </p:cNvPr>
          <p:cNvSpPr/>
          <p:nvPr/>
        </p:nvSpPr>
        <p:spPr>
          <a:xfrm>
            <a:off x="91440" y="114898"/>
            <a:ext cx="11936437" cy="6651648"/>
          </a:xfrm>
          <a:prstGeom prst="roundRect">
            <a:avLst>
              <a:gd name="adj" fmla="val 382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A81429D-D9CE-B407-5FDC-A55F7F95E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639" y="2765770"/>
            <a:ext cx="3035575" cy="50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3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Temperatur</a:t>
            </a:r>
            <a:endParaRPr lang="nb-NO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10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9E7DC495-E47C-569B-582B-32A506AED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660" y="2129863"/>
            <a:ext cx="2356838" cy="3668232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7037D5-29BD-3E04-FCE5-B0F9493114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7" r="6416"/>
          <a:stretch/>
        </p:blipFill>
        <p:spPr>
          <a:xfrm>
            <a:off x="203628" y="1275718"/>
            <a:ext cx="8513652" cy="49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00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Salinitet</a:t>
            </a:r>
            <a:endParaRPr lang="nb-NO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11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9E7DC495-E47C-569B-582B-32A506AED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660" y="2129863"/>
            <a:ext cx="2356838" cy="3668232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9D683C6-BEA3-0D09-A9AA-DFB7398ADE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7" r="7187"/>
          <a:stretch/>
        </p:blipFill>
        <p:spPr>
          <a:xfrm>
            <a:off x="304800" y="1248183"/>
            <a:ext cx="8341360" cy="485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12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Lydhastighet</a:t>
            </a:r>
            <a:endParaRPr lang="nb-NO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12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9E7DC495-E47C-569B-582B-32A506AED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660" y="2129863"/>
            <a:ext cx="2356838" cy="3668232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B6331DF-F0A1-C3C4-61A1-2D22FFC27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6" r="8369"/>
          <a:stretch/>
        </p:blipFill>
        <p:spPr>
          <a:xfrm>
            <a:off x="467502" y="1216092"/>
            <a:ext cx="8721090" cy="517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54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Lydhastighet</a:t>
            </a:r>
            <a:endParaRPr lang="nb-NO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13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9E7DC495-E47C-569B-582B-32A506AED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660" y="2129863"/>
            <a:ext cx="2356838" cy="366823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0338FCA-C1C3-8BF0-46DC-F50CAD4707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6" r="7798"/>
          <a:stretch/>
        </p:blipFill>
        <p:spPr>
          <a:xfrm>
            <a:off x="340265" y="1059905"/>
            <a:ext cx="9027395" cy="53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20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CTD</a:t>
            </a:r>
            <a:r>
              <a:rPr lang="fr-CH" sz="3000" b="1" dirty="0"/>
              <a:t>	</a:t>
            </a:r>
            <a:r>
              <a:rPr lang="fr-CH" sz="3000" dirty="0" err="1"/>
              <a:t>Lydhastighet</a:t>
            </a:r>
            <a:endParaRPr lang="nb-NO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14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02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re 1">
            <a:extLst>
              <a:ext uri="{FF2B5EF4-FFF2-40B4-BE49-F238E27FC236}">
                <a16:creationId xmlns:a16="http://schemas.microsoft.com/office/drawing/2014/main" id="{2A624028-ADC5-31B9-5C2E-C3F3EAF54C19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7DABD7D3-5BA6-83AF-4C20-EB36C9A39B6C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Titre 1">
            <a:extLst>
              <a:ext uri="{FF2B5EF4-FFF2-40B4-BE49-F238E27FC236}">
                <a16:creationId xmlns:a16="http://schemas.microsoft.com/office/drawing/2014/main" id="{8D0D3B3A-D7EC-DD79-61BC-F7392359762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CTD</a:t>
            </a:r>
            <a:endParaRPr lang="fr-CH" sz="1800" b="1"/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989057D7-2A6D-9330-4D85-40FB7BE5216A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268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46115"/>
            <a:ext cx="502623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Hydrofon </a:t>
            </a:r>
            <a:endParaRPr lang="fr-CH" sz="3000" b="1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9730" y="6436162"/>
            <a:ext cx="2743200" cy="365125"/>
          </a:xfrm>
        </p:spPr>
        <p:txBody>
          <a:bodyPr/>
          <a:lstStyle/>
          <a:p>
            <a:fld id="{4F1CDF55-9A51-47FB-B473-F55C6345E432}" type="slidenum">
              <a:rPr lang="fr-CH" sz="1800" smtClean="0"/>
              <a:t>15</a:t>
            </a:fld>
            <a:endParaRPr lang="fr-CH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947D584-5631-9B48-2F5D-A0244D6D9148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C05DDA9-49CF-F53A-B039-0CF06ED0B783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Hydrofon</a:t>
            </a:r>
            <a:endParaRPr lang="fr-CH" sz="1800" b="1" dirty="0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7AB9AA1-68FE-A931-7A05-12BCD10CC47D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1F2DB03-F956-E85F-EFD1-3CEF40985A7D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139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extérieur, nature, rive&#10;&#10;Description générée automatiquement">
            <a:extLst>
              <a:ext uri="{FF2B5EF4-FFF2-40B4-BE49-F238E27FC236}">
                <a16:creationId xmlns:a16="http://schemas.microsoft.com/office/drawing/2014/main" id="{A1792F80-21A4-349C-3715-ED928AB2A4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0"/>
          <a:stretch/>
        </p:blipFill>
        <p:spPr>
          <a:xfrm>
            <a:off x="0" y="-101600"/>
            <a:ext cx="12192000" cy="69445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ED6E65-96EB-79EA-7A92-9BA1778E50FF}"/>
              </a:ext>
            </a:extLst>
          </p:cNvPr>
          <p:cNvSpPr/>
          <p:nvPr/>
        </p:nvSpPr>
        <p:spPr>
          <a:xfrm>
            <a:off x="0" y="4820714"/>
            <a:ext cx="3728720" cy="1437846"/>
          </a:xfrm>
          <a:prstGeom prst="rect">
            <a:avLst/>
          </a:prstGeom>
          <a:solidFill>
            <a:srgbClr val="A5A5A5">
              <a:alpha val="1803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61697" y="2290065"/>
            <a:ext cx="11462980" cy="869695"/>
          </a:xfrm>
        </p:spPr>
        <p:txBody>
          <a:bodyPr>
            <a:normAutofit/>
          </a:bodyPr>
          <a:lstStyle/>
          <a:p>
            <a:pPr algn="l"/>
            <a:r>
              <a:rPr lang="fr-CH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			</a:t>
            </a:r>
            <a:r>
              <a:rPr lang="fr-CH" sz="32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Ferdig</a:t>
            </a:r>
            <a:r>
              <a:rPr lang="fr-CH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CH" sz="32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fr-CH" sz="3200" b="1" dirty="0">
              <a:solidFill>
                <a:schemeClr val="bg1">
                  <a:lumMod val="9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63599" y="5090161"/>
            <a:ext cx="8845297" cy="517953"/>
          </a:xfrm>
        </p:spPr>
        <p:txBody>
          <a:bodyPr>
            <a:normAutofit/>
          </a:bodyPr>
          <a:lstStyle/>
          <a:p>
            <a:pPr algn="l"/>
            <a:r>
              <a:rPr lang="nb-NO" sz="2400" b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Hølleland Andreas</a:t>
            </a:r>
            <a:r>
              <a:rPr lang="nb-NO" sz="24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CH" sz="1800" dirty="0">
              <a:solidFill>
                <a:schemeClr val="bg1">
                  <a:lumMod val="7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BF0B9632-BF31-4417-ACF9-2933EFFA7CB8}"/>
              </a:ext>
            </a:extLst>
          </p:cNvPr>
          <p:cNvSpPr txBox="1">
            <a:spLocks/>
          </p:cNvSpPr>
          <p:nvPr/>
        </p:nvSpPr>
        <p:spPr>
          <a:xfrm>
            <a:off x="1170006" y="5634198"/>
            <a:ext cx="8538890" cy="931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CH" sz="1800">
                <a:solidFill>
                  <a:schemeClr val="bg1">
                    <a:lumMod val="7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andrholl@stud.ntnu.no</a:t>
            </a:r>
            <a:endParaRPr lang="fr-CH" sz="1800" dirty="0">
              <a:solidFill>
                <a:schemeClr val="bg1">
                  <a:lumMod val="75000"/>
                </a:schemeClr>
              </a:solidFill>
              <a:highlight>
                <a:srgbClr val="FFFF00"/>
              </a:highlight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981FE7B-9FFF-4D44-BA1D-40A1C0F09319}"/>
              </a:ext>
            </a:extLst>
          </p:cNvPr>
          <p:cNvCxnSpPr>
            <a:cxnSpLocks/>
          </p:cNvCxnSpPr>
          <p:nvPr/>
        </p:nvCxnSpPr>
        <p:spPr>
          <a:xfrm>
            <a:off x="91440" y="5442667"/>
            <a:ext cx="3261360" cy="52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721C630-D194-408E-B7AF-DB906E737489}"/>
              </a:ext>
            </a:extLst>
          </p:cNvPr>
          <p:cNvSpPr/>
          <p:nvPr/>
        </p:nvSpPr>
        <p:spPr>
          <a:xfrm>
            <a:off x="91440" y="114898"/>
            <a:ext cx="11936437" cy="6651648"/>
          </a:xfrm>
          <a:prstGeom prst="roundRect">
            <a:avLst>
              <a:gd name="adj" fmla="val 3821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A81429D-D9CE-B407-5FDC-A55F7F95E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25" y="2765770"/>
            <a:ext cx="3980790" cy="66323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D251AFCB-E384-C015-C92C-61F1F957E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897" y="5468751"/>
            <a:ext cx="609689" cy="60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46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10019"/>
            <a:ext cx="2620852" cy="916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Introduksjon</a:t>
            </a:r>
            <a:endParaRPr lang="fr-CH" sz="3000" b="1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E56A4B60-5E25-41B7-AF3C-56553E9938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Feltarbeid</a:t>
            </a:r>
          </a:p>
          <a:p>
            <a:r>
              <a:rPr lang="nb-NO" dirty="0"/>
              <a:t>Utstyr</a:t>
            </a:r>
          </a:p>
          <a:p>
            <a:r>
              <a:rPr lang="nb-NO" dirty="0"/>
              <a:t>CTD analyse</a:t>
            </a:r>
          </a:p>
          <a:p>
            <a:r>
              <a:rPr lang="nb-NO" dirty="0"/>
              <a:t>Hydrofon analyse</a:t>
            </a:r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08DD2E7-E042-5238-E9E2-CDB5210A25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z="1800" smtClean="0"/>
              <a:t>2</a:t>
            </a:fld>
            <a:endParaRPr lang="fr-CH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B317FE4D-526F-2C9A-AAE7-389E814D6B92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D213E164-3954-2177-0C0D-5B0126D731DD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BC6CE7CC-2EFF-7148-39EF-2ADE531CD29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itre 1">
            <a:extLst>
              <a:ext uri="{FF2B5EF4-FFF2-40B4-BE49-F238E27FC236}">
                <a16:creationId xmlns:a16="http://schemas.microsoft.com/office/drawing/2014/main" id="{DEDA6675-8EE6-0CB8-1E11-569E04302299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Introduksjon</a:t>
            </a:r>
            <a:endParaRPr lang="fr-CH" sz="1800" b="1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2407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932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322050"/>
            <a:ext cx="2620852" cy="1340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Introduksjon</a:t>
            </a:r>
            <a:br>
              <a:rPr lang="nb-NO" sz="3000" b="1" dirty="0"/>
            </a:br>
            <a:r>
              <a:rPr lang="nb-NO" sz="3000" b="1" dirty="0"/>
              <a:t> </a:t>
            </a:r>
            <a:endParaRPr lang="fr-CH" sz="3000" b="1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EAFC3C7A-119F-1B9E-9DDB-656CB000B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Feltarbeid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1F1784C-9AFA-0BB9-9778-A903DCFAC47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992" b="1992"/>
          <a:stretch>
            <a:fillRect/>
          </a:stretch>
        </p:blipFill>
        <p:spPr>
          <a:xfrm>
            <a:off x="6526940" y="2056402"/>
            <a:ext cx="4828448" cy="3812586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55426B7-B8ED-5D5B-AE1F-DDBC3818C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Båttur i Trondheimsfjorden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CTD målinger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Hydrofon målinger fra akustiske sendere</a:t>
            </a:r>
          </a:p>
          <a:p>
            <a:endParaRPr lang="nb-NO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mtClean="0"/>
              <a:pPr/>
              <a:t>3</a:t>
            </a:fld>
            <a:endParaRPr lang="fr-CH"/>
          </a:p>
        </p:txBody>
      </p:sp>
      <p:sp>
        <p:nvSpPr>
          <p:cNvPr id="20" name="Espace réservé du contenu 10">
            <a:extLst>
              <a:ext uri="{FF2B5EF4-FFF2-40B4-BE49-F238E27FC236}">
                <a16:creationId xmlns:a16="http://schemas.microsoft.com/office/drawing/2014/main" id="{24353F82-CA6F-FF9A-C145-A4EE1CCFC06D}"/>
              </a:ext>
            </a:extLst>
          </p:cNvPr>
          <p:cNvSpPr txBox="1">
            <a:spLocks/>
          </p:cNvSpPr>
          <p:nvPr/>
        </p:nvSpPr>
        <p:spPr>
          <a:xfrm>
            <a:off x="1275080" y="2105580"/>
            <a:ext cx="3952240" cy="2190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CH" sz="1800" dirty="0">
              <a:latin typeface="+mj-lt"/>
            </a:endParaRP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B317FE4D-526F-2C9A-AAE7-389E814D6B92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Måleinstrumenter og utstyr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D213E164-3954-2177-0C0D-5B0126D731DD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BC6CE7CC-2EFF-7148-39EF-2ADE531CD298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itre 1">
            <a:extLst>
              <a:ext uri="{FF2B5EF4-FFF2-40B4-BE49-F238E27FC236}">
                <a16:creationId xmlns:a16="http://schemas.microsoft.com/office/drawing/2014/main" id="{DEDA6675-8EE6-0CB8-1E11-569E04302299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Introduksjon</a:t>
            </a:r>
            <a:endParaRPr lang="fr-CH" sz="1800" b="1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52673"/>
            <a:ext cx="2407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few men on a boat&#10;&#10;Description automatically generated with low confidence">
            <a:extLst>
              <a:ext uri="{FF2B5EF4-FFF2-40B4-BE49-F238E27FC236}">
                <a16:creationId xmlns:a16="http://schemas.microsoft.com/office/drawing/2014/main" id="{1EF73B70-C8C6-4AA7-F62C-7046098F4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40" y="3565093"/>
            <a:ext cx="5251860" cy="23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6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285954"/>
            <a:ext cx="5271886" cy="177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Måleinstrumenter og utstyr</a:t>
            </a:r>
          </a:p>
          <a:p>
            <a:br>
              <a:rPr lang="nb-NO" sz="3000" b="1" dirty="0"/>
            </a:br>
            <a:endParaRPr lang="fr-CH" sz="3000" b="1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6C58C37-73B2-4FC5-9A32-9057C84F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CTD</a:t>
            </a:r>
          </a:p>
        </p:txBody>
      </p:sp>
      <p:pic>
        <p:nvPicPr>
          <p:cNvPr id="1026" name="Picture 2" descr="SonTek CastAway-CTD">
            <a:extLst>
              <a:ext uri="{FF2B5EF4-FFF2-40B4-BE49-F238E27FC236}">
                <a16:creationId xmlns:a16="http://schemas.microsoft.com/office/drawing/2014/main" id="{105022DF-B515-A9EA-A1F5-9BF8B17017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172F994-72C3-C2EF-11FD-36CAA56EB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SonTek CastAway-CTD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Konduktivitet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Temperatur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Trykk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Salinitet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Lydhastighet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Tetthet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Dybde (0 til 100m)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GPS koordinater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5Hz sampling rate</a:t>
            </a:r>
          </a:p>
          <a:p>
            <a:pPr lvl="1"/>
            <a:endParaRPr lang="nb-NO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mtClean="0"/>
              <a:pPr/>
              <a:t>4</a:t>
            </a:fld>
            <a:endParaRPr lang="fr-CH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467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E6A70754-E0B8-0543-0686-EC90CE498F6F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Måleinstrumenter og utstyr</a:t>
            </a:r>
            <a:endParaRPr lang="fr-CH" sz="1800" b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5A140E4-30D8-5C01-7F2F-990EF4C802C0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12322B6-52F3-A5E9-25F2-2411068016D0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1F0044E-BAAF-4D32-0862-7A268D32BEA3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73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285954"/>
            <a:ext cx="5271886" cy="177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Måleinstrumenter og utstyr</a:t>
            </a:r>
          </a:p>
          <a:p>
            <a:br>
              <a:rPr lang="nb-NO" sz="3000" b="1" dirty="0"/>
            </a:br>
            <a:endParaRPr lang="fr-CH" sz="3000" b="1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6C58C37-73B2-4FC5-9A32-9057C84F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CTD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172F994-72C3-C2EF-11FD-36CAA56EB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SonTek CastAway-CTD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Konduktivitet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Temperatur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Trykk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Salinitet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Lydhastighet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Tetthet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Dybde (0 til 100m)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GPS koordinater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5Hz sampling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lvl="1"/>
            <a:endParaRPr lang="nb-NO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mtClean="0"/>
              <a:pPr/>
              <a:t>5</a:t>
            </a:fld>
            <a:endParaRPr lang="fr-CH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467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E6A70754-E0B8-0543-0686-EC90CE498F6F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Måleinstrumenter og utstyr</a:t>
            </a:r>
            <a:endParaRPr lang="fr-CH" sz="1800" b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5A140E4-30D8-5C01-7F2F-990EF4C802C0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12322B6-52F3-A5E9-25F2-2411068016D0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1F0044E-BAAF-4D32-0862-7A268D32BEA3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2FF538-8E0A-C8B8-80AA-EFAB3F84F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5577" y="987425"/>
            <a:ext cx="3127421" cy="4873625"/>
          </a:xfrm>
        </p:spPr>
      </p:pic>
    </p:spTree>
    <p:extLst>
      <p:ext uri="{BB962C8B-B14F-4D97-AF65-F5344CB8AC3E}">
        <p14:creationId xmlns:p14="http://schemas.microsoft.com/office/powerpoint/2010/main" val="3811925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285954"/>
            <a:ext cx="5271886" cy="177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Måleinstrumenter og utstyr</a:t>
            </a:r>
          </a:p>
          <a:p>
            <a:br>
              <a:rPr lang="nb-NO" sz="3000" b="1" dirty="0"/>
            </a:br>
            <a:endParaRPr lang="fr-CH" sz="3000" b="1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6C58C37-73B2-4FC5-9A32-9057C84F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CTD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172F994-72C3-C2EF-11FD-36CAA56EB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SonTek CastAway-CTD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Konduktivitet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Temperatur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Trykk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Salinitet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Lydhastighet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Tetthet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Dybde (0 til 100m)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GPS koordinater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5Hz sampling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lvl="1"/>
            <a:endParaRPr lang="nb-NO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mtClean="0"/>
              <a:pPr/>
              <a:t>6</a:t>
            </a:fld>
            <a:endParaRPr lang="fr-CH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467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E6A70754-E0B8-0543-0686-EC90CE498F6F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Måleinstrumenter og utstyr</a:t>
            </a:r>
            <a:endParaRPr lang="fr-CH" sz="1800" b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5A140E4-30D8-5C01-7F2F-990EF4C802C0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12322B6-52F3-A5E9-25F2-2411068016D0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1F0044E-BAAF-4D32-0862-7A268D32BEA3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1F887E-2051-00D4-2B37-7236ECC4D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757" y="1190734"/>
            <a:ext cx="5001747" cy="2194207"/>
          </a:xfrm>
        </p:spPr>
      </p:pic>
      <p:pic>
        <p:nvPicPr>
          <p:cNvPr id="9" name="Picture 8" descr="A group of people on a boat&#10;&#10;Description automatically generated with medium confidence">
            <a:extLst>
              <a:ext uri="{FF2B5EF4-FFF2-40B4-BE49-F238E27FC236}">
                <a16:creationId xmlns:a16="http://schemas.microsoft.com/office/drawing/2014/main" id="{3DB281FC-EE98-330A-6FBF-B65224408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757" y="3569327"/>
            <a:ext cx="5001747" cy="250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55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285954"/>
            <a:ext cx="5271886" cy="177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Måleinstrumenter og utstyr</a:t>
            </a:r>
          </a:p>
          <a:p>
            <a:br>
              <a:rPr lang="nb-NO" sz="3000" b="1" dirty="0"/>
            </a:br>
            <a:endParaRPr lang="fr-CH" sz="3000" b="1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6C58C37-73B2-4FC5-9A32-9057C84F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Akustiske sendere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172F994-72C3-C2EF-11FD-36CAA56EB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Produsert av Thelma Biotel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Brukt til å måle/studere fiskeatferd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Kan måle forskjelllige variabler avhenging av konfigurasjon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63-77 kHz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DPPM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Sender 8 pings som gir: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Code-Type (protokoll)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ID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Checksum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mtClean="0"/>
              <a:pPr/>
              <a:t>7</a:t>
            </a:fld>
            <a:endParaRPr lang="fr-CH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467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E6A70754-E0B8-0543-0686-EC90CE498F6F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Måleinstrumenter og utstyr</a:t>
            </a:r>
            <a:endParaRPr lang="fr-CH" sz="1800" b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5A140E4-30D8-5C01-7F2F-990EF4C802C0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12322B6-52F3-A5E9-25F2-2411068016D0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1F0044E-BAAF-4D32-0862-7A268D32BEA3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3809F8-3760-4FEA-FC21-6DB3F7B15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555" y="1530503"/>
            <a:ext cx="4671465" cy="3787468"/>
          </a:xfrm>
        </p:spPr>
      </p:pic>
    </p:spTree>
    <p:extLst>
      <p:ext uri="{BB962C8B-B14F-4D97-AF65-F5344CB8AC3E}">
        <p14:creationId xmlns:p14="http://schemas.microsoft.com/office/powerpoint/2010/main" val="3928675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285954"/>
            <a:ext cx="5271886" cy="177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Måleinstrumenter og utstyr</a:t>
            </a:r>
          </a:p>
          <a:p>
            <a:br>
              <a:rPr lang="nb-NO" sz="3000" b="1" dirty="0"/>
            </a:br>
            <a:endParaRPr lang="fr-CH" sz="3000" b="1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6C58C37-73B2-4FC5-9A32-9057C84F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Hydrofoner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172F994-72C3-C2EF-11FD-36CAA56EB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Undervanns «mikrofon»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Ocesan sonics ICListen-HF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16 – 512 kS/s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24 or 16 bit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10 – 200 kHz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Logger 1-minutt lange lydfiler med klokkeslett.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Thelma Biotel TBR700RT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63-77 kHz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Logger automatisk data mottatt fra de akustiske taggene som kan lastes opp til </a:t>
            </a:r>
            <a:r>
              <a:rPr lang="nb-NO" i="1" dirty="0"/>
              <a:t>ComPort </a:t>
            </a:r>
            <a:r>
              <a:rPr lang="nb-NO" dirty="0"/>
              <a:t>programmet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b-NO" dirty="0"/>
              <a:t>Logger også klokkeslett av mottatte sendinger og bakgrunnnstøy / SNR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mtClean="0"/>
              <a:pPr/>
              <a:t>8</a:t>
            </a:fld>
            <a:endParaRPr lang="fr-CH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467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E6A70754-E0B8-0543-0686-EC90CE498F6F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Måleinstrumenter og utstyr</a:t>
            </a:r>
            <a:endParaRPr lang="fr-CH" sz="1800" b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5A140E4-30D8-5C01-7F2F-990EF4C802C0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12322B6-52F3-A5E9-25F2-2411068016D0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1F0044E-BAAF-4D32-0862-7A268D32BEA3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0" name="Picture 2" descr="TBR 700.indd">
            <a:extLst>
              <a:ext uri="{FF2B5EF4-FFF2-40B4-BE49-F238E27FC236}">
                <a16:creationId xmlns:a16="http://schemas.microsoft.com/office/drawing/2014/main" id="{77F400E8-4AD7-F569-655C-E5FF02A39E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534" y="1554516"/>
            <a:ext cx="2410050" cy="374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E0448D-2781-8A71-07C9-7539EB23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024" y="2364219"/>
            <a:ext cx="4572000" cy="267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56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1DD023-B7EF-465B-098B-4EE4250CBA3E}"/>
              </a:ext>
            </a:extLst>
          </p:cNvPr>
          <p:cNvSpPr/>
          <p:nvPr/>
        </p:nvSpPr>
        <p:spPr>
          <a:xfrm>
            <a:off x="71120" y="56713"/>
            <a:ext cx="12029440" cy="637861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8BE31EAC-1DAB-B838-AB58-6176AFE4E745}"/>
              </a:ext>
            </a:extLst>
          </p:cNvPr>
          <p:cNvSpPr txBox="1">
            <a:spLocks/>
          </p:cNvSpPr>
          <p:nvPr/>
        </p:nvSpPr>
        <p:spPr>
          <a:xfrm>
            <a:off x="203628" y="285954"/>
            <a:ext cx="5271886" cy="177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 dirty="0"/>
              <a:t>Måleinstrumenter og utstyr</a:t>
            </a:r>
          </a:p>
          <a:p>
            <a:br>
              <a:rPr lang="nb-NO" sz="3000" b="1" dirty="0"/>
            </a:br>
            <a:endParaRPr lang="fr-CH" sz="3000" b="1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6C58C37-73B2-4FC5-9A32-9057C84F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Hydrofon målinger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172F994-72C3-C2EF-11FD-36CAA56EB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49462"/>
            <a:ext cx="3932237" cy="3811588"/>
          </a:xfrm>
        </p:spPr>
        <p:txBody>
          <a:bodyPr>
            <a:normAutofit lnSpcReduction="10000"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Tre sendere ble brukt, en på 69kHz, to på 67kHz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Hydrofonene ble lagt i vannet på 5 meter dybde intill havnen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Senderene ble sluppet ut i vannet fra ulike avstander avstander i intervaller på rundt 3-4 minutter</a:t>
            </a:r>
          </a:p>
          <a:p>
            <a:pPr marL="1143000" lvl="2" indent="-228600">
              <a:buAutoNum type="arabicPeriod"/>
            </a:pPr>
            <a:r>
              <a:rPr lang="nb-NO" dirty="0"/>
              <a:t>5m</a:t>
            </a:r>
          </a:p>
          <a:p>
            <a:pPr marL="1143000" lvl="2" indent="-228600">
              <a:buAutoNum type="arabicPeriod"/>
            </a:pPr>
            <a:r>
              <a:rPr lang="nb-NO" dirty="0"/>
              <a:t>100m</a:t>
            </a:r>
          </a:p>
          <a:p>
            <a:pPr marL="1143000" lvl="2" indent="-228600">
              <a:buAutoNum type="arabicPeriod"/>
            </a:pPr>
            <a:r>
              <a:rPr lang="nb-NO" dirty="0"/>
              <a:t>200m</a:t>
            </a:r>
          </a:p>
          <a:p>
            <a:pPr marL="1143000" lvl="2" indent="-228600">
              <a:buAutoNum type="arabicPeriod"/>
            </a:pPr>
            <a:r>
              <a:rPr lang="nb-NO" dirty="0"/>
              <a:t>300m</a:t>
            </a:r>
          </a:p>
          <a:p>
            <a:pPr marL="1143000" lvl="2" indent="-228600">
              <a:buAutoNum type="arabicPeriod"/>
            </a:pPr>
            <a:r>
              <a:rPr lang="nb-NO" dirty="0"/>
              <a:t>400m</a:t>
            </a:r>
          </a:p>
          <a:p>
            <a:pPr marL="1143000" lvl="2" indent="-228600">
              <a:buAutoNum type="arabicPeriod"/>
            </a:pPr>
            <a:r>
              <a:rPr lang="nb-NO" dirty="0"/>
              <a:t>500m</a:t>
            </a:r>
          </a:p>
          <a:p>
            <a:pPr marL="1143000" lvl="2" indent="-228600">
              <a:buAutoNum type="arabicPeriod"/>
            </a:pPr>
            <a:r>
              <a:rPr lang="nb-NO" dirty="0"/>
              <a:t>700m</a:t>
            </a:r>
          </a:p>
          <a:p>
            <a:pPr marL="1143000" lvl="2" indent="-228600">
              <a:buAutoNum type="arabicPeriod"/>
            </a:pPr>
            <a:r>
              <a:rPr lang="nb-NO" dirty="0"/>
              <a:t>1000m</a:t>
            </a:r>
          </a:p>
          <a:p>
            <a:pPr marL="1143000" lvl="2" indent="-228600">
              <a:buAutoNum type="arabicPeriod"/>
            </a:pPr>
            <a:r>
              <a:rPr lang="nb-NO" dirty="0"/>
              <a:t>1.3km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13" name="Espace réservé du numéro de diapositive 11">
            <a:extLst>
              <a:ext uri="{FF2B5EF4-FFF2-40B4-BE49-F238E27FC236}">
                <a16:creationId xmlns:a16="http://schemas.microsoft.com/office/drawing/2014/main" id="{D033025A-8020-D24C-3C94-D155A9F0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CDF55-9A51-47FB-B473-F55C6345E432}" type="slidenum">
              <a:rPr lang="fr-CH" smtClean="0"/>
              <a:pPr/>
              <a:t>9</a:t>
            </a:fld>
            <a:endParaRPr lang="fr-CH" dirty="0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DC0DE1D-2F8D-6B6D-2F15-DFE88F708A02}"/>
              </a:ext>
            </a:extLst>
          </p:cNvPr>
          <p:cNvCxnSpPr>
            <a:cxnSpLocks/>
          </p:cNvCxnSpPr>
          <p:nvPr/>
        </p:nvCxnSpPr>
        <p:spPr>
          <a:xfrm>
            <a:off x="71120" y="941787"/>
            <a:ext cx="467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>
            <a:extLst>
              <a:ext uri="{FF2B5EF4-FFF2-40B4-BE49-F238E27FC236}">
                <a16:creationId xmlns:a16="http://schemas.microsoft.com/office/drawing/2014/main" id="{E6A70754-E0B8-0543-0686-EC90CE498F6F}"/>
              </a:ext>
            </a:extLst>
          </p:cNvPr>
          <p:cNvSpPr txBox="1">
            <a:spLocks/>
          </p:cNvSpPr>
          <p:nvPr/>
        </p:nvSpPr>
        <p:spPr>
          <a:xfrm>
            <a:off x="2601388" y="6381684"/>
            <a:ext cx="2966291" cy="46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 b="1"/>
              <a:t>Måleinstrumenter og utstyr</a:t>
            </a:r>
            <a:endParaRPr lang="fr-CH" sz="1800" b="1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5A140E4-30D8-5C01-7F2F-990EF4C802C0}"/>
              </a:ext>
            </a:extLst>
          </p:cNvPr>
          <p:cNvSpPr txBox="1">
            <a:spLocks/>
          </p:cNvSpPr>
          <p:nvPr/>
        </p:nvSpPr>
        <p:spPr>
          <a:xfrm>
            <a:off x="8533969" y="6435325"/>
            <a:ext cx="2966291" cy="419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Hydrofon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912322B6-52F3-A5E9-25F2-2411068016D0}"/>
              </a:ext>
            </a:extLst>
          </p:cNvPr>
          <p:cNvSpPr txBox="1">
            <a:spLocks/>
          </p:cNvSpPr>
          <p:nvPr/>
        </p:nvSpPr>
        <p:spPr>
          <a:xfrm>
            <a:off x="5567679" y="6422254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CTD</a:t>
            </a:r>
            <a:endParaRPr lang="fr-CH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1F0044E-BAAF-4D32-0862-7A268D32BEA3}"/>
              </a:ext>
            </a:extLst>
          </p:cNvPr>
          <p:cNvSpPr txBox="1">
            <a:spLocks/>
          </p:cNvSpPr>
          <p:nvPr/>
        </p:nvSpPr>
        <p:spPr>
          <a:xfrm>
            <a:off x="-364902" y="6418081"/>
            <a:ext cx="2966291" cy="425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1800">
                <a:solidFill>
                  <a:schemeClr val="tx1">
                    <a:lumMod val="50000"/>
                    <a:lumOff val="50000"/>
                  </a:schemeClr>
                </a:solidFill>
              </a:rPr>
              <a:t>Introduksjon</a:t>
            </a:r>
            <a:endParaRPr lang="fr-CH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22452-8DFA-1C8A-7C22-263C267CB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495" y="992187"/>
            <a:ext cx="2436812" cy="4873625"/>
          </a:xfrm>
        </p:spPr>
      </p:pic>
      <p:pic>
        <p:nvPicPr>
          <p:cNvPr id="9" name="Picture 8" descr="A person on a boat&#10;&#10;Description automatically generated with low confidence">
            <a:extLst>
              <a:ext uri="{FF2B5EF4-FFF2-40B4-BE49-F238E27FC236}">
                <a16:creationId xmlns:a16="http://schemas.microsoft.com/office/drawing/2014/main" id="{2374F7F0-1A31-6741-3471-FC7DC58C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40" y="987425"/>
            <a:ext cx="2436813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96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543</Words>
  <Application>Microsoft Office PowerPoint</Application>
  <PresentationFormat>Widescreen</PresentationFormat>
  <Paragraphs>223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roboto-regular</vt:lpstr>
      <vt:lpstr>Times New Roman</vt:lpstr>
      <vt:lpstr>Office Theme</vt:lpstr>
      <vt:lpstr>Oseanografisk instrumentering og biotelemetri </vt:lpstr>
      <vt:lpstr>PowerPoint Presentation</vt:lpstr>
      <vt:lpstr>Feltarbeid</vt:lpstr>
      <vt:lpstr>CTD</vt:lpstr>
      <vt:lpstr>CTD</vt:lpstr>
      <vt:lpstr>CTD</vt:lpstr>
      <vt:lpstr>Akustiske sendere</vt:lpstr>
      <vt:lpstr>Hydrofoner</vt:lpstr>
      <vt:lpstr>Hydrofon målinger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Ferdig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Oseanografisk instrumentering og biotelemetri</dc:title>
  <dc:creator>Andreas Hølleland</dc:creator>
  <cp:lastModifiedBy>Andreas Hølleland</cp:lastModifiedBy>
  <cp:revision>3</cp:revision>
  <dcterms:created xsi:type="dcterms:W3CDTF">2022-11-20T18:00:26Z</dcterms:created>
  <dcterms:modified xsi:type="dcterms:W3CDTF">2022-11-27T01:09:07Z</dcterms:modified>
</cp:coreProperties>
</file>